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24" roundtripDataSignature="AMtx7mjZ8t+VeH4S1cTdosdOGTqPMwflo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900AD5D7-D80D-4885-B097-8B67D13EBA2C}">
  <a:tblStyle styleId="{900AD5D7-D80D-4885-B097-8B67D13EBA2C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fill>
          <a:solidFill>
            <a:srgbClr val="CFD7E7"/>
          </a:solidFill>
        </a:fill>
      </a:tcStyle>
    </a:band1H>
    <a:band2H>
      <a:tcTxStyle/>
    </a:band2H>
    <a:band1V>
      <a:tcTxStyle/>
      <a:tcStyle>
        <a:fill>
          <a:solidFill>
            <a:srgbClr val="CFD7E7"/>
          </a:solidFill>
        </a:fill>
      </a:tcStyle>
    </a:band1V>
    <a:band2V>
      <a:tcTxStyle/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11" Type="http://schemas.openxmlformats.org/officeDocument/2006/relationships/slide" Target="slides/slide5.xml"/><Relationship Id="rId22" Type="http://schemas.openxmlformats.org/officeDocument/2006/relationships/slide" Target="slides/slide16.xml"/><Relationship Id="rId10" Type="http://schemas.openxmlformats.org/officeDocument/2006/relationships/slide" Target="slides/slide4.xml"/><Relationship Id="rId21" Type="http://schemas.openxmlformats.org/officeDocument/2006/relationships/slide" Target="slides/slide15.xml"/><Relationship Id="rId13" Type="http://schemas.openxmlformats.org/officeDocument/2006/relationships/slide" Target="slides/slide7.xml"/><Relationship Id="rId24" Type="http://customschemas.google.com/relationships/presentationmetadata" Target="metadata"/><Relationship Id="rId12" Type="http://schemas.openxmlformats.org/officeDocument/2006/relationships/slide" Target="slides/slide6.xml"/><Relationship Id="rId23" Type="http://schemas.openxmlformats.org/officeDocument/2006/relationships/slide" Target="slides/slide1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5" Type="http://schemas.openxmlformats.org/officeDocument/2006/relationships/slideMaster" Target="slideMasters/slideMaster1.xml"/><Relationship Id="rId19" Type="http://schemas.openxmlformats.org/officeDocument/2006/relationships/slide" Target="slides/slide13.xml"/><Relationship Id="rId6" Type="http://schemas.openxmlformats.org/officeDocument/2006/relationships/notesMaster" Target="notesMasters/notesMaster1.xml"/><Relationship Id="rId18" Type="http://schemas.openxmlformats.org/officeDocument/2006/relationships/slide" Target="slides/slide12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GB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2" name="Google Shape;42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" name="Google Shape;43;p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2" name="Google Shape;122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/>
              <a:t>View the Ruth Miskin Training suggested reading lists for great books to read with your children.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latin typeface="Calibri"/>
                <a:ea typeface="Calibri"/>
                <a:cs typeface="Calibri"/>
                <a:sym typeface="Calibri"/>
              </a:rPr>
              <a:t>http://www.ruthmiskintraining.com/teacher-support/tag-44/index.html 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1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29" name="Google Shape;129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1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41" name="Google Shape;141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1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9" name="Google Shape;149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15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57" name="Google Shape;157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1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65" name="Google Shape;165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66" name="Google Shape;166;p1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GB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" name="Google Shape;48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49" name="Google Shape;49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6" name="Google Shape;56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Google Shape;57;p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3" name="Google Shape;63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" name="Google Shape;64;p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5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" name="Google Shape;70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71" name="Google Shape;71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" name="Google Shape;77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78" name="Google Shape;78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6" name="Google Shape;86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4" name="Google Shape;94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8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01" name="Google Shape;101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9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19"/>
          <p:cNvSpPr txBox="1"/>
          <p:nvPr>
            <p:ph type="ctrTitle"/>
          </p:nvPr>
        </p:nvSpPr>
        <p:spPr>
          <a:xfrm>
            <a:off x="400050" y="1797050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slide" type="obj">
  <p:cSld name="OBJEC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20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" name="Google Shape;19;p2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" name="Google Shape;20;p2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Picture slide">
  <p:cSld name="1_Picture slid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22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2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23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560"/>
              </a:spcBef>
              <a:spcAft>
                <a:spcPts val="0"/>
              </a:spcAft>
              <a:buClr>
                <a:srgbClr val="595959"/>
              </a:buClr>
              <a:buSzPts val="2800"/>
              <a:buNone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27" name="Google Shape;27;p23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560"/>
              </a:spcBef>
              <a:spcAft>
                <a:spcPts val="0"/>
              </a:spcAft>
              <a:buClr>
                <a:srgbClr val="595959"/>
              </a:buClr>
              <a:buSzPts val="2800"/>
              <a:buNone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2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" name="Google Shape;31;p2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" name="Google Shape;32;p2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5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25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640"/>
              </a:spcBef>
              <a:spcAft>
                <a:spcPts val="0"/>
              </a:spcAft>
              <a:buClr>
                <a:srgbClr val="595959"/>
              </a:buClr>
              <a:buSzPts val="3200"/>
              <a:buNone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rgbClr val="595959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36" name="Google Shape;36;p25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rgbClr val="595959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rgbClr val="595959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rgbClr val="595959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rgbClr val="595959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rgbClr val="595959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37" name="Google Shape;37;p2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" name="Google Shape;38;p2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" name="Google Shape;39;p2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theme" Target="../theme/theme1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200"/>
              <a:buFont typeface="Arial"/>
              <a:buNone/>
              <a:defRPr b="1" i="0" sz="32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8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spcBef>
                <a:spcPts val="640"/>
              </a:spcBef>
              <a:spcAft>
                <a:spcPts val="0"/>
              </a:spcAft>
              <a:buClr>
                <a:srgbClr val="595959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7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6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4.png"/><Relationship Id="rId4" Type="http://schemas.openxmlformats.org/officeDocument/2006/relationships/image" Target="../media/image3.jpg"/><Relationship Id="rId5" Type="http://schemas.openxmlformats.org/officeDocument/2006/relationships/image" Target="../media/image7.png"/><Relationship Id="rId6" Type="http://schemas.openxmlformats.org/officeDocument/2006/relationships/image" Target="../media/image1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www.youtube.com/watch?v=TkXcabDUg7Q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hyperlink" Target="https://www.youtube.com/watch?v=dEzfpod5w_Q" TargetMode="Externa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"/>
          <p:cNvSpPr txBox="1"/>
          <p:nvPr>
            <p:ph type="ctrTitle"/>
          </p:nvPr>
        </p:nvSpPr>
        <p:spPr>
          <a:xfrm>
            <a:off x="400050" y="1797050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lang="en-GB"/>
              <a:t>RWI Phonics Parent Meeting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200"/>
              <a:buFont typeface="Arial"/>
              <a:buNone/>
            </a:pPr>
            <a:r>
              <a:rPr lang="en-GB"/>
              <a:t>How to help your child at home…</a:t>
            </a:r>
            <a:endParaRPr/>
          </a:p>
        </p:txBody>
      </p:sp>
      <p:pic>
        <p:nvPicPr>
          <p:cNvPr descr="Screen Shot 2014-08-12 at 12.32.08.png" id="112" name="Google Shape;112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5439" y="1611681"/>
            <a:ext cx="5073245" cy="4682995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11"/>
          <p:cNvSpPr txBox="1"/>
          <p:nvPr/>
        </p:nvSpPr>
        <p:spPr>
          <a:xfrm>
            <a:off x="3657600" y="1875693"/>
            <a:ext cx="4818185" cy="37856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Once children have been taught all of the set 1 sounds and can confidently blend to read simple words, they will move onto Read Write Inc books.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200"/>
              <a:buFont typeface="Arial"/>
              <a:buNone/>
            </a:pPr>
            <a:r>
              <a:rPr lang="en-GB"/>
              <a:t>Green, Red and Alien Words and Ditty Books</a:t>
            </a:r>
            <a:endParaRPr/>
          </a:p>
        </p:txBody>
      </p:sp>
      <p:sp>
        <p:nvSpPr>
          <p:cNvPr id="119" name="Google Shape;119;p10"/>
          <p:cNvSpPr txBox="1"/>
          <p:nvPr>
            <p:ph idx="1" type="body"/>
          </p:nvPr>
        </p:nvSpPr>
        <p:spPr>
          <a:xfrm>
            <a:off x="457200" y="1710125"/>
            <a:ext cx="8229600" cy="44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200"/>
              <a:buNone/>
            </a:pPr>
            <a:r>
              <a:rPr lang="en-GB"/>
              <a:t>What are ditty books?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200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200"/>
              <a:buNone/>
            </a:pPr>
            <a:r>
              <a:rPr lang="en-GB"/>
              <a:t>Green words – Fred talk used to decode.</a:t>
            </a:r>
            <a:endParaRPr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Clr>
                <a:srgbClr val="595959"/>
              </a:buClr>
              <a:buSzPts val="3200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Clr>
                <a:srgbClr val="595959"/>
              </a:buClr>
              <a:buSzPts val="3200"/>
              <a:buNone/>
            </a:pPr>
            <a:r>
              <a:rPr lang="en-GB"/>
              <a:t>Red words – Fred talk doesn’t apply. Children learn to read them by sight.</a:t>
            </a:r>
            <a:endParaRPr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Clr>
                <a:srgbClr val="595959"/>
              </a:buClr>
              <a:buSzPts val="3200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Clr>
                <a:srgbClr val="595959"/>
              </a:buClr>
              <a:buSzPts val="3200"/>
              <a:buNone/>
            </a:pPr>
            <a:r>
              <a:rPr lang="en-GB"/>
              <a:t>Alien words – Fred talk used to decode. What a lot of nonsense! Let’s have a go!  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Arial"/>
              <a:buNone/>
            </a:pPr>
            <a:r>
              <a:rPr lang="en-GB" sz="2800"/>
              <a:t>You can read stories with your child. Relentlessly.</a:t>
            </a:r>
            <a:endParaRPr sz="2800"/>
          </a:p>
        </p:txBody>
      </p:sp>
      <p:sp>
        <p:nvSpPr>
          <p:cNvPr id="126" name="Google Shape;126;p12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800"/>
              <a:buNone/>
            </a:pPr>
            <a:r>
              <a:rPr lang="en-GB" sz="2800">
                <a:latin typeface="Calibri"/>
                <a:ea typeface="Calibri"/>
                <a:cs typeface="Calibri"/>
                <a:sym typeface="Calibri"/>
              </a:rPr>
              <a:t>Read favourite stories </a:t>
            </a:r>
            <a:r>
              <a:rPr b="1" lang="en-GB" sz="2800">
                <a:latin typeface="Calibri"/>
                <a:ea typeface="Calibri"/>
                <a:cs typeface="Calibri"/>
                <a:sym typeface="Calibri"/>
              </a:rPr>
              <a:t>over and over</a:t>
            </a:r>
            <a:r>
              <a:rPr lang="en-GB" sz="2800">
                <a:latin typeface="Calibri"/>
                <a:ea typeface="Calibri"/>
                <a:cs typeface="Calibri"/>
                <a:sym typeface="Calibri"/>
              </a:rPr>
              <a:t> again. </a:t>
            </a:r>
            <a:endParaRPr/>
          </a:p>
          <a:p>
            <a:pPr indent="0" lvl="0" marL="0" rtl="0" algn="l">
              <a:spcBef>
                <a:spcPts val="560"/>
              </a:spcBef>
              <a:spcAft>
                <a:spcPts val="0"/>
              </a:spcAft>
              <a:buClr>
                <a:srgbClr val="595959"/>
              </a:buClr>
              <a:buSzPts val="2800"/>
              <a:buNone/>
            </a:pPr>
            <a:r>
              <a:t/>
            </a:r>
            <a:endParaRPr sz="2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560"/>
              </a:spcBef>
              <a:spcAft>
                <a:spcPts val="0"/>
              </a:spcAft>
              <a:buClr>
                <a:srgbClr val="595959"/>
              </a:buClr>
              <a:buSzPts val="2800"/>
              <a:buNone/>
            </a:pPr>
            <a:r>
              <a:rPr lang="en-GB" sz="2800">
                <a:latin typeface="Calibri"/>
                <a:ea typeface="Calibri"/>
                <a:cs typeface="Calibri"/>
                <a:sym typeface="Calibri"/>
              </a:rPr>
              <a:t>Read some stories at </a:t>
            </a:r>
            <a:r>
              <a:rPr b="1" lang="en-GB" sz="2800">
                <a:latin typeface="Calibri"/>
                <a:ea typeface="Calibri"/>
                <a:cs typeface="Calibri"/>
                <a:sym typeface="Calibri"/>
              </a:rPr>
              <a:t>a higher level than they can read themselves.</a:t>
            </a:r>
            <a:endParaRPr/>
          </a:p>
          <a:p>
            <a:pPr indent="0" lvl="0" marL="0" rtl="0" algn="l">
              <a:spcBef>
                <a:spcPts val="560"/>
              </a:spcBef>
              <a:spcAft>
                <a:spcPts val="0"/>
              </a:spcAft>
              <a:buClr>
                <a:srgbClr val="595959"/>
              </a:buClr>
              <a:buSzPts val="2800"/>
              <a:buNone/>
            </a:pPr>
            <a:r>
              <a:t/>
            </a:r>
            <a:endParaRPr b="1" sz="2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560"/>
              </a:spcBef>
              <a:spcAft>
                <a:spcPts val="0"/>
              </a:spcAft>
              <a:buClr>
                <a:srgbClr val="595959"/>
              </a:buClr>
              <a:buSzPts val="2800"/>
              <a:buNone/>
            </a:pPr>
            <a:r>
              <a:rPr lang="en-GB" sz="2800">
                <a:latin typeface="Calibri"/>
                <a:ea typeface="Calibri"/>
                <a:cs typeface="Calibri"/>
                <a:sym typeface="Calibri"/>
              </a:rPr>
              <a:t>Listen to them</a:t>
            </a:r>
            <a:r>
              <a:rPr b="1" lang="en-GB" sz="280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800">
                <a:latin typeface="Calibri"/>
                <a:ea typeface="Calibri"/>
                <a:cs typeface="Calibri"/>
                <a:sym typeface="Calibri"/>
              </a:rPr>
              <a:t>reading their</a:t>
            </a:r>
            <a:r>
              <a:rPr b="1" lang="en-GB" sz="2800">
                <a:latin typeface="Calibri"/>
                <a:ea typeface="Calibri"/>
                <a:cs typeface="Calibri"/>
                <a:sym typeface="Calibri"/>
              </a:rPr>
              <a:t> home reading books.</a:t>
            </a:r>
            <a:endParaRPr/>
          </a:p>
          <a:p>
            <a:pPr indent="0" lvl="0" marL="0" rtl="0" algn="l">
              <a:spcBef>
                <a:spcPts val="560"/>
              </a:spcBef>
              <a:spcAft>
                <a:spcPts val="0"/>
              </a:spcAft>
              <a:buClr>
                <a:srgbClr val="595959"/>
              </a:buClr>
              <a:buSzPts val="2800"/>
              <a:buNone/>
            </a:pPr>
            <a:r>
              <a:t/>
            </a:r>
            <a:endParaRPr b="1" sz="2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560"/>
              </a:spcBef>
              <a:spcAft>
                <a:spcPts val="0"/>
              </a:spcAft>
              <a:buClr>
                <a:srgbClr val="595959"/>
              </a:buClr>
              <a:buSzPts val="2800"/>
              <a:buNone/>
            </a:pPr>
            <a:r>
              <a:t/>
            </a:r>
            <a:endParaRPr b="1" sz="2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Clr>
                <a:srgbClr val="595959"/>
              </a:buClr>
              <a:buSzPts val="3200"/>
              <a:buNone/>
            </a:pPr>
            <a:r>
              <a:t/>
            </a:r>
            <a:endParaRPr i="1"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Clr>
                <a:srgbClr val="595959"/>
              </a:buClr>
              <a:buSzPts val="32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200"/>
              <a:buFont typeface="Arial"/>
              <a:buNone/>
            </a:pPr>
            <a:r>
              <a:rPr lang="en-GB"/>
              <a:t>And...</a:t>
            </a:r>
            <a:endParaRPr/>
          </a:p>
        </p:txBody>
      </p:sp>
      <p:sp>
        <p:nvSpPr>
          <p:cNvPr id="133" name="Google Shape;133;p13"/>
          <p:cNvSpPr txBox="1"/>
          <p:nvPr>
            <p:ph idx="1" type="body"/>
          </p:nvPr>
        </p:nvSpPr>
        <p:spPr>
          <a:xfrm>
            <a:off x="395288" y="1484313"/>
            <a:ext cx="8229600" cy="43449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800"/>
              <a:buNone/>
            </a:pPr>
            <a:r>
              <a:rPr lang="en-GB" sz="2800"/>
              <a:t>Asking lots of questions!</a:t>
            </a:r>
            <a:endParaRPr/>
          </a:p>
          <a:p>
            <a:pPr indent="0" lvl="0" marL="0" rtl="0" algn="l">
              <a:spcBef>
                <a:spcPts val="56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Noto Sans Symbols"/>
              <a:buNone/>
            </a:pPr>
            <a:r>
              <a:t/>
            </a:r>
            <a:endParaRPr sz="2800"/>
          </a:p>
          <a:p>
            <a:pPr indent="0" lvl="0" marL="0" rtl="0" algn="l">
              <a:spcBef>
                <a:spcPts val="56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Noto Sans Symbols"/>
              <a:buNone/>
            </a:pPr>
            <a:r>
              <a:rPr lang="en-GB" sz="2800"/>
              <a:t>Use these prompts to help you:</a:t>
            </a:r>
            <a:endParaRPr/>
          </a:p>
          <a:p>
            <a:pPr indent="0" lvl="0" marL="0" rtl="0" algn="l">
              <a:spcBef>
                <a:spcPts val="56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Noto Sans Symbols"/>
              <a:buNone/>
            </a:pPr>
            <a:r>
              <a:t/>
            </a:r>
            <a:endParaRPr sz="2800"/>
          </a:p>
          <a:p>
            <a:pPr indent="0" lvl="0" marL="0" rtl="0" algn="l">
              <a:spcBef>
                <a:spcPts val="56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Noto Sans Symbols"/>
              <a:buNone/>
            </a:pPr>
            <a:r>
              <a:t/>
            </a:r>
            <a:endParaRPr sz="2800"/>
          </a:p>
        </p:txBody>
      </p:sp>
      <p:sp>
        <p:nvSpPr>
          <p:cNvPr id="134" name="Google Shape;134;p13"/>
          <p:cNvSpPr/>
          <p:nvPr/>
        </p:nvSpPr>
        <p:spPr>
          <a:xfrm>
            <a:off x="6069013" y="3213100"/>
            <a:ext cx="2390775" cy="1439863"/>
          </a:xfrm>
          <a:prstGeom prst="cloudCallout">
            <a:avLst>
              <a:gd fmla="val 62134" name="adj1"/>
              <a:gd fmla="val 54977" name="adj2"/>
            </a:avLst>
          </a:prstGeom>
          <a:gradFill>
            <a:gsLst>
              <a:gs pos="0">
                <a:srgbClr val="FFFF99"/>
              </a:gs>
              <a:gs pos="100000">
                <a:schemeClr val="lt1"/>
              </a:gs>
            </a:gsLst>
            <a:lin ang="5400000" scaled="0"/>
          </a:gra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is that character thinking?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13"/>
          <p:cNvSpPr/>
          <p:nvPr/>
        </p:nvSpPr>
        <p:spPr>
          <a:xfrm>
            <a:off x="3492500" y="5300663"/>
            <a:ext cx="2139950" cy="1216025"/>
          </a:xfrm>
          <a:prstGeom prst="wedgeEllipseCallout">
            <a:avLst>
              <a:gd fmla="val -80046" name="adj1"/>
              <a:gd fmla="val 51060" name="adj2"/>
            </a:avLst>
          </a:prstGeom>
          <a:gradFill>
            <a:gsLst>
              <a:gs pos="0">
                <a:srgbClr val="FF99CC"/>
              </a:gs>
              <a:gs pos="100000">
                <a:schemeClr val="lt1"/>
              </a:gs>
            </a:gsLst>
            <a:path path="circle">
              <a:fillToRect b="50%" l="50%" r="50%" t="50%"/>
            </a:path>
            <a:tileRect/>
          </a:gra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is the character saying?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13"/>
          <p:cNvSpPr/>
          <p:nvPr/>
        </p:nvSpPr>
        <p:spPr>
          <a:xfrm>
            <a:off x="6089650" y="5157788"/>
            <a:ext cx="2803525" cy="1441450"/>
          </a:xfrm>
          <a:prstGeom prst="ellipse">
            <a:avLst/>
          </a:prstGeom>
          <a:gradFill>
            <a:gsLst>
              <a:gs pos="0">
                <a:srgbClr val="66FF99"/>
              </a:gs>
              <a:gs pos="100000">
                <a:schemeClr val="lt1"/>
              </a:gs>
            </a:gsLst>
            <a:lin ang="5400000" scaled="0"/>
          </a:gra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90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do you </a:t>
            </a:r>
            <a:endParaRPr/>
          </a:p>
          <a:p>
            <a:pPr indent="0" lvl="0" marL="0" marR="0" rtl="0" algn="ctr">
              <a:spcBef>
                <a:spcPts val="90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think that character is </a:t>
            </a:r>
            <a:endParaRPr/>
          </a:p>
          <a:p>
            <a:pPr indent="0" lvl="0" marL="0" marR="0" rtl="0" algn="ctr">
              <a:spcBef>
                <a:spcPts val="90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feeling now?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13"/>
          <p:cNvSpPr/>
          <p:nvPr/>
        </p:nvSpPr>
        <p:spPr>
          <a:xfrm>
            <a:off x="323850" y="4005263"/>
            <a:ext cx="3157538" cy="2016125"/>
          </a:xfrm>
          <a:prstGeom prst="irregularSeal1">
            <a:avLst/>
          </a:prstGeom>
          <a:gradFill>
            <a:gsLst>
              <a:gs pos="0">
                <a:schemeClr val="lt1"/>
              </a:gs>
              <a:gs pos="100000">
                <a:srgbClr val="0099CC"/>
              </a:gs>
            </a:gsLst>
            <a:lin ang="5400000" scaled="0"/>
          </a:gra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is happening?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13"/>
          <p:cNvSpPr/>
          <p:nvPr/>
        </p:nvSpPr>
        <p:spPr>
          <a:xfrm>
            <a:off x="3492500" y="3716338"/>
            <a:ext cx="2160588" cy="1000125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97B4E4"/>
              </a:gs>
              <a:gs pos="50000">
                <a:srgbClr val="BFCFEC"/>
              </a:gs>
              <a:gs pos="100000">
                <a:srgbClr val="E0E8F4"/>
              </a:gs>
            </a:gsLst>
            <a:lin ang="5400000" scaled="0"/>
          </a:gra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do you think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happens next?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200"/>
              <a:buFont typeface="Arial"/>
              <a:buNone/>
            </a:pPr>
            <a:r>
              <a:rPr lang="en-GB"/>
              <a:t>And...</a:t>
            </a:r>
            <a:endParaRPr/>
          </a:p>
        </p:txBody>
      </p:sp>
      <p:sp>
        <p:nvSpPr>
          <p:cNvPr id="145" name="Google Shape;145;p14"/>
          <p:cNvSpPr txBox="1"/>
          <p:nvPr>
            <p:ph idx="1" type="body"/>
          </p:nvPr>
        </p:nvSpPr>
        <p:spPr>
          <a:xfrm>
            <a:off x="323850" y="1484313"/>
            <a:ext cx="8229600" cy="455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Arial"/>
              <a:buNone/>
            </a:pPr>
            <a:r>
              <a:rPr lang="en-GB" sz="2800"/>
              <a:t>By </a:t>
            </a:r>
            <a:r>
              <a:rPr b="1" lang="en-GB" sz="2800"/>
              <a:t>talking </a:t>
            </a:r>
            <a:r>
              <a:rPr lang="en-GB" sz="2800"/>
              <a:t>to your child as much as possible and ‘feeding’ them new and different words:</a:t>
            </a:r>
            <a:endParaRPr/>
          </a:p>
          <a:p>
            <a:pPr indent="0" lvl="0" marL="0" rtl="0" algn="l">
              <a:spcBef>
                <a:spcPts val="56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Arial"/>
              <a:buNone/>
            </a:pPr>
            <a:r>
              <a:t/>
            </a:r>
            <a:endParaRPr sz="2800"/>
          </a:p>
          <a:p>
            <a:pPr indent="0" lvl="0" marL="0" rtl="0" algn="l">
              <a:spcBef>
                <a:spcPts val="56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Noto Sans Symbols"/>
              <a:buNone/>
            </a:pPr>
            <a:r>
              <a:rPr lang="en-GB" sz="2800"/>
              <a:t>“Let’s </a:t>
            </a:r>
            <a:r>
              <a:rPr lang="en-GB" sz="2800">
                <a:solidFill>
                  <a:srgbClr val="FF0000"/>
                </a:solidFill>
              </a:rPr>
              <a:t>eat</a:t>
            </a:r>
            <a:r>
              <a:rPr lang="en-GB" sz="2800"/>
              <a:t> our lunch now.”</a:t>
            </a:r>
            <a:endParaRPr/>
          </a:p>
          <a:p>
            <a:pPr indent="0" lvl="0" marL="0" rtl="0" algn="l">
              <a:spcBef>
                <a:spcPts val="56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Noto Sans Symbols"/>
              <a:buNone/>
            </a:pPr>
            <a:r>
              <a:rPr lang="en-GB" sz="2800"/>
              <a:t>“Let’s </a:t>
            </a:r>
            <a:r>
              <a:rPr lang="en-GB" sz="2800">
                <a:solidFill>
                  <a:srgbClr val="33CC33"/>
                </a:solidFill>
              </a:rPr>
              <a:t>munch</a:t>
            </a:r>
            <a:r>
              <a:rPr lang="en-GB" sz="2800"/>
              <a:t>  our lunch now.”</a:t>
            </a:r>
            <a:endParaRPr/>
          </a:p>
          <a:p>
            <a:pPr indent="0" lvl="0" marL="0" rtl="0" algn="l">
              <a:spcBef>
                <a:spcPts val="56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Noto Sans Symbols"/>
              <a:buNone/>
            </a:pPr>
            <a:r>
              <a:rPr lang="en-GB" sz="2800"/>
              <a:t>“Let’s </a:t>
            </a:r>
            <a:r>
              <a:rPr lang="en-GB" sz="2800">
                <a:solidFill>
                  <a:srgbClr val="7030A0"/>
                </a:solidFill>
              </a:rPr>
              <a:t>scoff </a:t>
            </a:r>
            <a:r>
              <a:rPr lang="en-GB" sz="2800"/>
              <a:t>our lunch now.”</a:t>
            </a:r>
            <a:endParaRPr/>
          </a:p>
          <a:p>
            <a:pPr indent="0" lvl="0" marL="0" rtl="0" algn="l">
              <a:spcBef>
                <a:spcPts val="56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Noto Sans Symbols"/>
              <a:buNone/>
            </a:pPr>
            <a:r>
              <a:rPr lang="en-GB" sz="2800"/>
              <a:t>“Let’s </a:t>
            </a:r>
            <a:r>
              <a:rPr lang="en-GB" sz="2800">
                <a:solidFill>
                  <a:srgbClr val="00B0F0"/>
                </a:solidFill>
              </a:rPr>
              <a:t>devour</a:t>
            </a:r>
            <a:r>
              <a:rPr lang="en-GB" sz="2800">
                <a:solidFill>
                  <a:srgbClr val="17365D"/>
                </a:solidFill>
              </a:rPr>
              <a:t> </a:t>
            </a:r>
            <a:r>
              <a:rPr lang="en-GB" sz="2800"/>
              <a:t>our lunch now!”</a:t>
            </a:r>
            <a:endParaRPr/>
          </a:p>
          <a:p>
            <a:pPr indent="0" lvl="0" marL="0" rtl="0" algn="l">
              <a:spcBef>
                <a:spcPts val="56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Noto Sans Symbols"/>
              <a:buNone/>
            </a:pPr>
            <a:r>
              <a:t/>
            </a:r>
            <a:endParaRPr sz="2800"/>
          </a:p>
          <a:p>
            <a:pPr indent="0" lvl="0" marL="0" rtl="0" algn="l">
              <a:spcBef>
                <a:spcPts val="56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Noto Sans Symbols"/>
              <a:buNone/>
            </a:pPr>
            <a:r>
              <a:t/>
            </a:r>
            <a:endParaRPr sz="2800"/>
          </a:p>
          <a:p>
            <a:pPr indent="0" lvl="0" marL="0" rtl="0" algn="l">
              <a:spcBef>
                <a:spcPts val="56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Noto Sans Symbols"/>
              <a:buNone/>
            </a:pPr>
            <a:r>
              <a:t/>
            </a:r>
            <a:endParaRPr sz="2800"/>
          </a:p>
        </p:txBody>
      </p:sp>
      <p:sp>
        <p:nvSpPr>
          <p:cNvPr id="146" name="Google Shape;146;p14"/>
          <p:cNvSpPr txBox="1"/>
          <p:nvPr>
            <p:ph idx="10" type="dt"/>
          </p:nvPr>
        </p:nvSpPr>
        <p:spPr>
          <a:xfrm>
            <a:off x="395288" y="6356350"/>
            <a:ext cx="21955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Arial"/>
              <a:buNone/>
            </a:pPr>
            <a:r>
              <a:rPr lang="en-GB" sz="2800"/>
              <a:t>You can practise pronouncing sounds.</a:t>
            </a:r>
            <a:endParaRPr/>
          </a:p>
        </p:txBody>
      </p:sp>
      <p:sp>
        <p:nvSpPr>
          <p:cNvPr id="153" name="Google Shape;153;p15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200"/>
              <a:buNone/>
            </a:pPr>
            <a:r>
              <a:rPr lang="en-GB"/>
              <a:t>Remember no ‘fuh’ and ‘luh’!</a:t>
            </a:r>
            <a:endParaRPr/>
          </a:p>
        </p:txBody>
      </p:sp>
      <p:pic>
        <p:nvPicPr>
          <p:cNvPr descr="Screen Shot 2014-08-01 at 16.19.54.png" id="154" name="Google Shape;154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05751" y="2603853"/>
            <a:ext cx="3540373" cy="35223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6"/>
          <p:cNvSpPr txBox="1"/>
          <p:nvPr>
            <p:ph type="title"/>
          </p:nvPr>
        </p:nvSpPr>
        <p:spPr>
          <a:xfrm>
            <a:off x="457200" y="43873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Arial"/>
              <a:buNone/>
            </a:pPr>
            <a:r>
              <a:rPr lang="en-GB" sz="2800">
                <a:latin typeface="Arial"/>
                <a:ea typeface="Arial"/>
                <a:cs typeface="Arial"/>
                <a:sym typeface="Arial"/>
              </a:rPr>
              <a:t>You can have fun with Fred Talk.</a:t>
            </a:r>
            <a:br>
              <a:rPr lang="en-GB" sz="2800">
                <a:latin typeface="Arial"/>
                <a:ea typeface="Arial"/>
                <a:cs typeface="Arial"/>
                <a:sym typeface="Arial"/>
              </a:rPr>
            </a:br>
            <a:endParaRPr sz="28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p16"/>
          <p:cNvSpPr txBox="1"/>
          <p:nvPr>
            <p:ph idx="1" type="body"/>
          </p:nvPr>
        </p:nvSpPr>
        <p:spPr>
          <a:xfrm>
            <a:off x="323850" y="1484313"/>
            <a:ext cx="8229600" cy="4895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Noto Sans Symbols"/>
              <a:buNone/>
            </a:pPr>
            <a:r>
              <a:t/>
            </a:r>
            <a:endParaRPr sz="28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56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Noto Sans Symbols"/>
              <a:buNone/>
            </a:pPr>
            <a:r>
              <a:rPr i="1" lang="en-GB" sz="2800">
                <a:latin typeface="Arial"/>
                <a:ea typeface="Arial"/>
                <a:cs typeface="Arial"/>
                <a:sym typeface="Arial"/>
              </a:rPr>
              <a:t>“What a tidy r-oo-m!”</a:t>
            </a:r>
            <a:endParaRPr/>
          </a:p>
          <a:p>
            <a:pPr indent="0" lvl="0" marL="0" rtl="0" algn="l">
              <a:spcBef>
                <a:spcPts val="56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Noto Sans Symbols"/>
              <a:buNone/>
            </a:pPr>
            <a:r>
              <a:rPr i="1" lang="en-GB" sz="2800">
                <a:latin typeface="Arial"/>
                <a:ea typeface="Arial"/>
                <a:cs typeface="Arial"/>
                <a:sym typeface="Arial"/>
              </a:rPr>
              <a:t>“Where’s your c-oa-t?”   	</a:t>
            </a:r>
            <a:endParaRPr/>
          </a:p>
          <a:p>
            <a:pPr indent="0" lvl="0" marL="0" rtl="0" algn="l">
              <a:spcBef>
                <a:spcPts val="56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Noto Sans Symbols"/>
              <a:buNone/>
            </a:pPr>
            <a:r>
              <a:rPr i="1" lang="en-GB" sz="2800">
                <a:latin typeface="Arial"/>
                <a:ea typeface="Arial"/>
                <a:cs typeface="Arial"/>
                <a:sym typeface="Arial"/>
              </a:rPr>
              <a:t>“Time for b-e-d!”</a:t>
            </a:r>
            <a:endParaRPr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Noto Sans Symbols"/>
              <a:buNone/>
            </a:pPr>
            <a:r>
              <a:t/>
            </a:r>
            <a:endParaRPr i="1" sz="24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Noto Sans Symbols"/>
              <a:buNone/>
            </a:pPr>
            <a:r>
              <a:t/>
            </a:r>
            <a:endParaRPr i="1" sz="2400">
              <a:latin typeface="Arial"/>
              <a:ea typeface="Arial"/>
              <a:cs typeface="Arial"/>
              <a:sym typeface="Arial"/>
            </a:endParaRPr>
          </a:p>
          <a:p>
            <a:pPr indent="-285750" lvl="1" marL="742950" rtl="0" algn="l"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Noto Sans Symbols"/>
              <a:buNone/>
            </a:pPr>
            <a:r>
              <a:rPr i="1" lang="en-GB" sz="1800">
                <a:latin typeface="Arial"/>
                <a:ea typeface="Arial"/>
                <a:cs typeface="Arial"/>
                <a:sym typeface="Arial"/>
              </a:rPr>
              <a:t>	</a:t>
            </a:r>
            <a:endParaRPr i="1" sz="24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56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Noto Sans Symbols"/>
              <a:buNone/>
            </a:pPr>
            <a:r>
              <a:t/>
            </a:r>
            <a:endParaRPr sz="28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56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Noto Sans Symbols"/>
              <a:buNone/>
            </a:pPr>
            <a:r>
              <a:t/>
            </a:r>
            <a:endParaRPr sz="28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56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Noto Sans Symbols"/>
              <a:buNone/>
            </a:pPr>
            <a:r>
              <a:t/>
            </a:r>
            <a:endParaRPr sz="28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56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Noto Sans Symbols"/>
              <a:buNone/>
            </a:pPr>
            <a:r>
              <a:t/>
            </a:r>
            <a:endParaRPr sz="28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Screen Shot 2014-08-12 at 12.22.58.png" id="162" name="Google Shape;162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191395" y="3326298"/>
            <a:ext cx="3784600" cy="1765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200"/>
              <a:buFont typeface="Arial"/>
              <a:buNone/>
            </a:pPr>
            <a:r>
              <a:rPr lang="en-GB"/>
              <a:t>Thank you... </a:t>
            </a:r>
            <a:endParaRPr/>
          </a:p>
        </p:txBody>
      </p:sp>
      <p:pic>
        <p:nvPicPr>
          <p:cNvPr id="169" name="Google Shape;169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75463" y="333375"/>
            <a:ext cx="2089150" cy="957263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17"/>
          <p:cNvSpPr txBox="1"/>
          <p:nvPr/>
        </p:nvSpPr>
        <p:spPr>
          <a:xfrm>
            <a:off x="2247900" y="2934269"/>
            <a:ext cx="4751388" cy="34119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Happy reading!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Thank you for coming. </a:t>
            </a:r>
            <a:endParaRPr sz="48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C:\Users\webba\AppData\Local\Microsoft\Windows\Temporary Internet Files\Content.IE5\HSSYZVR5\amber53[1].jpg" id="171" name="Google Shape;171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72955" y="1627787"/>
            <a:ext cx="2595986" cy="172917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4-08-01 at 16.19.54.png" id="172" name="Google Shape;172;p1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532738" y="1627787"/>
            <a:ext cx="2154062" cy="214307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4-08-12 at 12.22.58.png" id="173" name="Google Shape;173;p1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72955" y="5346192"/>
            <a:ext cx="2831512" cy="13207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oogle Shape;51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92250" y="333376"/>
            <a:ext cx="1933520" cy="887128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2"/>
          <p:cNvSpPr txBox="1"/>
          <p:nvPr>
            <p:ph type="title"/>
          </p:nvPr>
        </p:nvSpPr>
        <p:spPr>
          <a:xfrm>
            <a:off x="457200" y="320670"/>
            <a:ext cx="8686800" cy="1139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Arial"/>
              <a:buNone/>
            </a:pPr>
            <a:r>
              <a:rPr lang="en-GB" sz="2800">
                <a:latin typeface="Arial"/>
                <a:ea typeface="Arial"/>
                <a:cs typeface="Arial"/>
                <a:sym typeface="Arial"/>
              </a:rPr>
              <a:t>Why                      Phonics?</a:t>
            </a:r>
            <a:endParaRPr sz="28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Google Shape;53;p2"/>
          <p:cNvSpPr txBox="1"/>
          <p:nvPr>
            <p:ph idx="1" type="body"/>
          </p:nvPr>
        </p:nvSpPr>
        <p:spPr>
          <a:xfrm>
            <a:off x="395288" y="1714955"/>
            <a:ext cx="8491601" cy="44629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850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100000"/>
              <a:buNone/>
            </a:pPr>
            <a:r>
              <a:t/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ct val="100000"/>
              <a:buNone/>
            </a:pPr>
            <a:r>
              <a:rPr lang="en-GB" sz="2000">
                <a:latin typeface="Arial"/>
                <a:ea typeface="Arial"/>
                <a:cs typeface="Arial"/>
                <a:sym typeface="Arial"/>
              </a:rPr>
              <a:t>A complete literacy programme - systematic and structured. 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ct val="100000"/>
              <a:buNone/>
            </a:pPr>
            <a:r>
              <a:t/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ct val="100000"/>
              <a:buNone/>
            </a:pPr>
            <a:r>
              <a:rPr lang="en-GB" sz="2000">
                <a:latin typeface="Arial"/>
                <a:ea typeface="Arial"/>
                <a:cs typeface="Arial"/>
                <a:sym typeface="Arial"/>
              </a:rPr>
              <a:t>Meets the demands of the new Early Foundation Stage and the new national curriculum, giving your children the best chance of success in the national tests. </a:t>
            </a:r>
            <a:endParaRPr/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ct val="100000"/>
              <a:buNone/>
            </a:pPr>
            <a:r>
              <a:t/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ct val="100000"/>
              <a:buNone/>
            </a:pPr>
            <a:r>
              <a:rPr lang="en-GB" sz="2000">
                <a:latin typeface="Arial"/>
                <a:ea typeface="Arial"/>
                <a:cs typeface="Arial"/>
                <a:sym typeface="Arial"/>
              </a:rPr>
              <a:t>One-to-one tutoring - no child is left behind. </a:t>
            </a:r>
            <a:endParaRPr/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ct val="100000"/>
              <a:buNone/>
            </a:pPr>
            <a:r>
              <a:t/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ct val="100000"/>
              <a:buNone/>
            </a:pPr>
            <a:r>
              <a:rPr lang="en-GB" sz="2000">
                <a:latin typeface="Arial"/>
                <a:ea typeface="Arial"/>
                <a:cs typeface="Arial"/>
                <a:sym typeface="Arial"/>
              </a:rPr>
              <a:t>Storybooks align with the sounds learnt in class. </a:t>
            </a:r>
            <a:endParaRPr/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ct val="100000"/>
              <a:buNone/>
            </a:pPr>
            <a:r>
              <a:t/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ct val="100000"/>
              <a:buNone/>
            </a:pPr>
            <a:r>
              <a:t/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ct val="100000"/>
              <a:buNone/>
            </a:pPr>
            <a:r>
              <a:t/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ct val="100000"/>
              <a:buNone/>
            </a:pPr>
            <a:r>
              <a:t/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Clr>
                <a:srgbClr val="595959"/>
              </a:buClr>
              <a:buSzPct val="1000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Noto Sans Symbols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"/>
          <p:cNvSpPr txBox="1"/>
          <p:nvPr>
            <p:ph type="title"/>
          </p:nvPr>
        </p:nvSpPr>
        <p:spPr>
          <a:xfrm>
            <a:off x="457199" y="268679"/>
            <a:ext cx="7206483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Arial"/>
              <a:buNone/>
            </a:pPr>
            <a:r>
              <a:rPr lang="en-GB" sz="2800"/>
              <a:t>A bit of technical knowledge…</a:t>
            </a:r>
            <a:endParaRPr sz="2800"/>
          </a:p>
        </p:txBody>
      </p:sp>
      <p:sp>
        <p:nvSpPr>
          <p:cNvPr id="60" name="Google Shape;60;p3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200"/>
              <a:buNone/>
            </a:pPr>
            <a:r>
              <a:rPr lang="en-GB"/>
              <a:t>Phonics = the sounds in our language. </a:t>
            </a:r>
            <a:endParaRPr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Clr>
                <a:srgbClr val="595959"/>
              </a:buClr>
              <a:buSzPts val="3200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Clr>
                <a:srgbClr val="595959"/>
              </a:buClr>
              <a:buSzPts val="3200"/>
              <a:buNone/>
            </a:pPr>
            <a:r>
              <a:rPr lang="en-GB"/>
              <a:t>Key to successful phonic learning is the way sounds are pronounced. </a:t>
            </a:r>
            <a:endParaRPr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Clr>
                <a:srgbClr val="595959"/>
              </a:buClr>
              <a:buSzPts val="3200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Clr>
                <a:srgbClr val="595959"/>
              </a:buClr>
              <a:buSzPts val="3200"/>
              <a:buNone/>
            </a:pPr>
            <a:r>
              <a:rPr lang="en-GB" u="sng">
                <a:solidFill>
                  <a:schemeClr val="hlink"/>
                </a:solidFill>
                <a:hlinkClick r:id="rId3"/>
              </a:rPr>
              <a:t>https://www.youtube.com/watch?v=TkXcabDUg7Q</a:t>
            </a:r>
            <a:r>
              <a:rPr lang="en-GB"/>
              <a:t> </a:t>
            </a:r>
            <a:endParaRPr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Clr>
                <a:srgbClr val="595959"/>
              </a:buClr>
              <a:buSzPts val="3200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Clr>
                <a:srgbClr val="595959"/>
              </a:buClr>
              <a:buSzPts val="32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4"/>
          <p:cNvSpPr/>
          <p:nvPr/>
        </p:nvSpPr>
        <p:spPr>
          <a:xfrm>
            <a:off x="198907" y="1147462"/>
            <a:ext cx="8945093" cy="55078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7" name="Google Shape;67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33161" y="336590"/>
            <a:ext cx="5952873" cy="59657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200"/>
              <a:buFont typeface="Arial"/>
              <a:buNone/>
            </a:pPr>
            <a:r>
              <a:rPr lang="en-GB"/>
              <a:t>How does it work?</a:t>
            </a:r>
            <a:endParaRPr/>
          </a:p>
        </p:txBody>
      </p:sp>
      <p:sp>
        <p:nvSpPr>
          <p:cNvPr id="74" name="Google Shape;74;p5"/>
          <p:cNvSpPr txBox="1"/>
          <p:nvPr>
            <p:ph idx="1" type="body"/>
          </p:nvPr>
        </p:nvSpPr>
        <p:spPr>
          <a:xfrm>
            <a:off x="323850" y="1557338"/>
            <a:ext cx="8362950" cy="46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55000"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80691"/>
              <a:buFont typeface="Noto Sans Symbols"/>
              <a:buNone/>
            </a:pPr>
            <a:r>
              <a:rPr b="1" lang="en-GB" sz="3965"/>
              <a:t>Children:</a:t>
            </a:r>
            <a:endParaRPr sz="3965"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Clr>
                <a:srgbClr val="595959"/>
              </a:buClr>
              <a:buSzPct val="80691"/>
              <a:buNone/>
            </a:pPr>
            <a:r>
              <a:rPr lang="en-GB" sz="3965"/>
              <a:t>Learn 44 sounds and matching letters. Use picture cards to teach this which also supports letter formation. This is what we’re doing now in class. Lessons available to watch soon. </a:t>
            </a:r>
            <a:endParaRPr sz="3965"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Clr>
                <a:srgbClr val="595959"/>
              </a:buClr>
              <a:buSzPct val="80691"/>
              <a:buNone/>
            </a:pPr>
            <a:r>
              <a:t/>
            </a:r>
            <a:endParaRPr sz="3965"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Clr>
                <a:srgbClr val="595959"/>
              </a:buClr>
              <a:buSzPct val="80691"/>
              <a:buNone/>
            </a:pPr>
            <a:r>
              <a:rPr lang="en-GB" sz="3965"/>
              <a:t>Learn to blend sounds to read words.</a:t>
            </a:r>
            <a:endParaRPr sz="3965"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Clr>
                <a:srgbClr val="595959"/>
              </a:buClr>
              <a:buSzPct val="80691"/>
              <a:buNone/>
            </a:pPr>
            <a:r>
              <a:t/>
            </a:r>
            <a:endParaRPr sz="3965"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Clr>
                <a:srgbClr val="595959"/>
              </a:buClr>
              <a:buSzPct val="80691"/>
              <a:buNone/>
            </a:pPr>
            <a:r>
              <a:t/>
            </a:r>
            <a:endParaRPr sz="3965"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Clr>
                <a:srgbClr val="595959"/>
              </a:buClr>
              <a:buSzPct val="80691"/>
              <a:buNone/>
            </a:pPr>
            <a:r>
              <a:rPr lang="en-GB" sz="3965"/>
              <a:t>Read lots of specially written books.</a:t>
            </a:r>
            <a:endParaRPr sz="3965"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Clr>
                <a:srgbClr val="595959"/>
              </a:buClr>
              <a:buSzPct val="80691"/>
              <a:buNone/>
            </a:pPr>
            <a:r>
              <a:t/>
            </a:r>
            <a:endParaRPr sz="3965"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Clr>
                <a:srgbClr val="595959"/>
              </a:buClr>
              <a:buSzPct val="80691"/>
              <a:buFont typeface="Noto Sans Symbols"/>
              <a:buNone/>
            </a:pPr>
            <a:r>
              <a:rPr lang="en-GB" sz="3965"/>
              <a:t>			This is </a:t>
            </a:r>
            <a:r>
              <a:rPr b="1" lang="en-GB" sz="3965"/>
              <a:t>decoding.</a:t>
            </a:r>
            <a:endParaRPr sz="3965"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Noto Sans Symbols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Noto Sans Symbols"/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6"/>
          <p:cNvSpPr txBox="1"/>
          <p:nvPr>
            <p:ph idx="10" type="dt"/>
          </p:nvPr>
        </p:nvSpPr>
        <p:spPr>
          <a:xfrm>
            <a:off x="395288" y="6356350"/>
            <a:ext cx="21955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" name="Google Shape;81;p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200"/>
              <a:buFont typeface="Arial"/>
              <a:buNone/>
            </a:pPr>
            <a:r>
              <a:rPr lang="en-GB"/>
              <a:t>How does it work?</a:t>
            </a:r>
            <a:endParaRPr/>
          </a:p>
        </p:txBody>
      </p:sp>
      <p:sp>
        <p:nvSpPr>
          <p:cNvPr id="82" name="Google Shape;82;p6"/>
          <p:cNvSpPr txBox="1"/>
          <p:nvPr>
            <p:ph idx="1" type="body"/>
          </p:nvPr>
        </p:nvSpPr>
        <p:spPr>
          <a:xfrm>
            <a:off x="323850" y="1557338"/>
            <a:ext cx="8229600" cy="46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200"/>
              <a:buFont typeface="Noto Sans Symbols"/>
              <a:buNone/>
            </a:pPr>
            <a:r>
              <a:rPr b="1" lang="en-GB"/>
              <a:t>Children:</a:t>
            </a:r>
            <a:endParaRPr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Clr>
                <a:srgbClr val="595959"/>
              </a:buClr>
              <a:buSzPts val="3200"/>
              <a:buNone/>
            </a:pPr>
            <a:r>
              <a:rPr i="1" lang="en-GB"/>
              <a:t>Talk a lot </a:t>
            </a:r>
            <a:r>
              <a:rPr lang="en-GB"/>
              <a:t>about what they have read to show they understand.</a:t>
            </a:r>
            <a:endParaRPr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Clr>
                <a:srgbClr val="595959"/>
              </a:buClr>
              <a:buSzPts val="3200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Clr>
                <a:srgbClr val="595959"/>
              </a:buClr>
              <a:buSzPts val="3200"/>
              <a:buNone/>
            </a:pPr>
            <a:r>
              <a:rPr i="1" lang="en-GB"/>
              <a:t>Listen to and discuss </a:t>
            </a:r>
            <a:r>
              <a:rPr lang="en-GB"/>
              <a:t>other ideas to deepen understanding.</a:t>
            </a:r>
            <a:endParaRPr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Clr>
                <a:srgbClr val="595959"/>
              </a:buClr>
              <a:buSzPts val="3200"/>
              <a:buFont typeface="Noto Sans Symbols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Clr>
                <a:srgbClr val="595959"/>
              </a:buClr>
              <a:buSzPts val="3200"/>
              <a:buFont typeface="Noto Sans Symbols"/>
              <a:buNone/>
            </a:pPr>
            <a:r>
              <a:rPr lang="en-GB"/>
              <a:t>		</a:t>
            </a:r>
            <a:endParaRPr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Clr>
                <a:srgbClr val="595959"/>
              </a:buClr>
              <a:buSzPts val="3200"/>
              <a:buFont typeface="Noto Sans Symbols"/>
              <a:buNone/>
            </a:pPr>
            <a:r>
              <a:rPr lang="en-GB"/>
              <a:t>		This is </a:t>
            </a:r>
            <a:r>
              <a:rPr b="1" lang="en-GB"/>
              <a:t>comprehending.</a:t>
            </a:r>
            <a:endParaRPr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Clr>
                <a:srgbClr val="595959"/>
              </a:buClr>
              <a:buSzPts val="3200"/>
              <a:buFont typeface="Noto Sans Symbols"/>
              <a:buNone/>
            </a:pPr>
            <a:r>
              <a:t/>
            </a:r>
            <a:endParaRPr/>
          </a:p>
        </p:txBody>
      </p:sp>
      <p:pic>
        <p:nvPicPr>
          <p:cNvPr id="83" name="Google Shape;83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29438" y="4357688"/>
            <a:ext cx="1893887" cy="16525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Arial"/>
              <a:buNone/>
            </a:pPr>
            <a:r>
              <a:rPr lang="en-GB" sz="2800"/>
              <a:t>The English language is a complex code…</a:t>
            </a:r>
            <a:endParaRPr sz="2800"/>
          </a:p>
        </p:txBody>
      </p:sp>
      <p:sp>
        <p:nvSpPr>
          <p:cNvPr id="90" name="Google Shape;90;p7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800"/>
              <a:buNone/>
            </a:pPr>
            <a:r>
              <a:rPr lang="en-GB" sz="2800"/>
              <a:t>It would be easy if we only had to learn Set 1 and Set 2 sounds. But, often one sound can be represented in many different ways. For example: </a:t>
            </a:r>
            <a:endParaRPr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Clr>
                <a:srgbClr val="595959"/>
              </a:buClr>
              <a:buSzPts val="3200"/>
              <a:buNone/>
            </a:pPr>
            <a:r>
              <a:t/>
            </a:r>
            <a:endParaRPr/>
          </a:p>
        </p:txBody>
      </p:sp>
      <p:graphicFrame>
        <p:nvGraphicFramePr>
          <p:cNvPr id="91" name="Google Shape;91;p7"/>
          <p:cNvGraphicFramePr/>
          <p:nvPr/>
        </p:nvGraphicFramePr>
        <p:xfrm>
          <a:off x="1036900" y="3084318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{900AD5D7-D80D-4885-B097-8B67D13EBA2C}</a:tableStyleId>
              </a:tblPr>
              <a:tblGrid>
                <a:gridCol w="3474025"/>
                <a:gridCol w="3474025"/>
              </a:tblGrid>
              <a:tr h="4930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ay</a:t>
                      </a:r>
                      <a:endParaRPr sz="24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solidFill>
                      <a:srgbClr val="1D9E7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igh</a:t>
                      </a:r>
                      <a:endParaRPr sz="24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solidFill>
                      <a:srgbClr val="1D9E7A"/>
                    </a:solidFill>
                  </a:tcPr>
                </a:tc>
              </a:tr>
              <a:tr h="4930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play</a:t>
                      </a:r>
                      <a:endParaRPr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eight</a:t>
                      </a:r>
                      <a:endParaRPr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cake</a:t>
                      </a:r>
                      <a:endParaRPr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straight 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1D9E7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right</a:t>
                      </a:r>
                      <a:endParaRPr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pie</a:t>
                      </a:r>
                      <a:endParaRPr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kite</a:t>
                      </a:r>
                      <a:endParaRPr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fly</a:t>
                      </a:r>
                      <a:endParaRPr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solidFill>
                      <a:srgbClr val="1D9E7A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8"/>
          <p:cNvSpPr/>
          <p:nvPr/>
        </p:nvSpPr>
        <p:spPr>
          <a:xfrm>
            <a:off x="198907" y="1147462"/>
            <a:ext cx="8945093" cy="55078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8" name="Google Shape;98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34725" y="0"/>
            <a:ext cx="4619634" cy="63278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Arial"/>
              <a:buNone/>
            </a:pPr>
            <a:r>
              <a:rPr lang="en-GB" sz="2800"/>
              <a:t>How do phonics help us read? </a:t>
            </a:r>
            <a:endParaRPr sz="28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9"/>
          <p:cNvSpPr txBox="1"/>
          <p:nvPr>
            <p:ph idx="1" type="body"/>
          </p:nvPr>
        </p:nvSpPr>
        <p:spPr>
          <a:xfrm>
            <a:off x="457200" y="1859017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700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100000"/>
              <a:buNone/>
            </a:pPr>
            <a:r>
              <a:rPr lang="en-GB" sz="2800">
                <a:latin typeface="Arial"/>
                <a:ea typeface="Arial"/>
                <a:cs typeface="Arial"/>
                <a:sym typeface="Arial"/>
              </a:rPr>
              <a:t>Say “hello” to Fred. </a:t>
            </a:r>
            <a:endParaRPr sz="28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560"/>
              </a:spcBef>
              <a:spcAft>
                <a:spcPts val="0"/>
              </a:spcAft>
              <a:buClr>
                <a:srgbClr val="595959"/>
              </a:buClr>
              <a:buSzPct val="100000"/>
              <a:buNone/>
            </a:pPr>
            <a:r>
              <a:t/>
            </a:r>
            <a:endParaRPr sz="28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56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Arial"/>
              <a:buNone/>
            </a:pPr>
            <a:r>
              <a:rPr lang="en-GB" sz="28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Fred can </a:t>
            </a:r>
            <a:r>
              <a:rPr i="1" lang="en-GB" sz="28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only </a:t>
            </a:r>
            <a:r>
              <a:rPr lang="en-GB" sz="28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talk in sounds...</a:t>
            </a:r>
            <a:endParaRPr/>
          </a:p>
          <a:p>
            <a:pPr indent="0" lvl="0" marL="0" rtl="0" algn="l">
              <a:spcBef>
                <a:spcPts val="56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Calibri"/>
              <a:buNone/>
            </a:pPr>
            <a:r>
              <a:t/>
            </a:r>
            <a:endParaRPr sz="28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56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None/>
            </a:pPr>
            <a:r>
              <a:rPr lang="en-GB" sz="2800">
                <a:latin typeface="Arial"/>
                <a:ea typeface="Arial"/>
                <a:cs typeface="Arial"/>
                <a:sym typeface="Arial"/>
              </a:rPr>
              <a:t>He says “</a:t>
            </a:r>
            <a:r>
              <a:rPr i="1" lang="en-GB" sz="2800">
                <a:latin typeface="Arial"/>
                <a:ea typeface="Arial"/>
                <a:cs typeface="Arial"/>
                <a:sym typeface="Arial"/>
              </a:rPr>
              <a:t>c_a_t.” </a:t>
            </a:r>
            <a:r>
              <a:rPr lang="en-GB" sz="2800">
                <a:latin typeface="Arial"/>
                <a:ea typeface="Arial"/>
                <a:cs typeface="Arial"/>
                <a:sym typeface="Arial"/>
              </a:rPr>
              <a:t>Not </a:t>
            </a:r>
            <a:r>
              <a:rPr b="1" lang="en-GB" sz="2800">
                <a:latin typeface="Arial"/>
                <a:ea typeface="Arial"/>
                <a:cs typeface="Arial"/>
                <a:sym typeface="Arial"/>
              </a:rPr>
              <a:t>cat.</a:t>
            </a:r>
            <a:endParaRPr sz="28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56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Calibri"/>
              <a:buNone/>
            </a:pPr>
            <a:r>
              <a:t/>
            </a:r>
            <a:endParaRPr sz="280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56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Calibri"/>
              <a:buNone/>
            </a:pPr>
            <a:r>
              <a:t/>
            </a:r>
            <a:endParaRPr sz="280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56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Arial"/>
              <a:buNone/>
            </a:pPr>
            <a:r>
              <a:rPr lang="en-GB" sz="28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We call this </a:t>
            </a:r>
            <a:r>
              <a:rPr i="1" lang="en-GB" sz="28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Fred Talk and this is how we teach children to blend sounds to read.</a:t>
            </a:r>
            <a:endParaRPr i="1" sz="280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56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Arial"/>
              <a:buNone/>
            </a:pPr>
            <a:r>
              <a:t/>
            </a:r>
            <a:endParaRPr i="1" sz="280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Clr>
                <a:srgbClr val="595959"/>
              </a:buClr>
              <a:buSzPct val="114285"/>
              <a:buFont typeface="Arial"/>
              <a:buNone/>
            </a:pPr>
            <a:r>
              <a:rPr lang="en-GB" u="sng">
                <a:solidFill>
                  <a:schemeClr val="hlink"/>
                </a:solidFill>
                <a:hlinkClick r:id="rId3"/>
              </a:rPr>
              <a:t>https://www.youtube.com/watch?v=dEzfpod5w_Q</a:t>
            </a:r>
            <a:r>
              <a:rPr lang="en-GB"/>
              <a:t>   </a:t>
            </a:r>
            <a:endParaRPr i="1" sz="280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56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Calibri"/>
              <a:buNone/>
            </a:pPr>
            <a:r>
              <a:t/>
            </a:r>
            <a:endParaRPr i="1" sz="280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Noto Sans Symbols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Noto Sans Symbols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Screen Shot 2014-08-12 at 16.26.47.png" id="106" name="Google Shape;106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988364" y="1859017"/>
            <a:ext cx="2417891" cy="21795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end="12" st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RMT_Phonics_2.27.6.14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2014-06-27T11:45:27Z</dcterms:created>
  <dc:creator>Natalie Boon</dc:creator>
</cp:coreProperties>
</file>